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</p:sldMasterIdLst>
  <p:notesMasterIdLst>
    <p:notesMasterId r:id="rId22"/>
  </p:notesMasterIdLst>
  <p:sldIdLst>
    <p:sldId id="286" r:id="rId3"/>
    <p:sldId id="266" r:id="rId4"/>
    <p:sldId id="1836" r:id="rId5"/>
    <p:sldId id="1822" r:id="rId6"/>
    <p:sldId id="291" r:id="rId7"/>
    <p:sldId id="296" r:id="rId8"/>
    <p:sldId id="297" r:id="rId9"/>
    <p:sldId id="292" r:id="rId10"/>
    <p:sldId id="294" r:id="rId11"/>
    <p:sldId id="298" r:id="rId12"/>
    <p:sldId id="280" r:id="rId13"/>
    <p:sldId id="303" r:id="rId14"/>
    <p:sldId id="284" r:id="rId15"/>
    <p:sldId id="304" r:id="rId16"/>
    <p:sldId id="1833" r:id="rId17"/>
    <p:sldId id="300" r:id="rId18"/>
    <p:sldId id="1835" r:id="rId19"/>
    <p:sldId id="1834" r:id="rId20"/>
    <p:sldId id="27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 Abel Arcuri" initials="PAA" lastIdx="9" clrIdx="0">
    <p:extLst>
      <p:ext uri="{19B8F6BF-5375-455C-9EA6-DF929625EA0E}">
        <p15:presenceInfo xmlns:p15="http://schemas.microsoft.com/office/powerpoint/2012/main" xmlns="" userId="S-1-5-21-848449266-517959707-14044502-497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66"/>
    <a:srgbClr val="FFCC66"/>
    <a:srgbClr val="FF9900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1B187-E707-4D78-9ACB-8B07764E16D6}" v="2" dt="2020-08-27T15:28:54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73"/>
  </p:normalViewPr>
  <p:slideViewPr>
    <p:cSldViewPr snapToGrid="0">
      <p:cViewPr>
        <p:scale>
          <a:sx n="102" d="100"/>
          <a:sy n="102" d="100"/>
        </p:scale>
        <p:origin x="-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3144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a66c1895_1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5ca66c1895_1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49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60a3e2be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6160a3e2be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431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60a3e2be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6160a3e2be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063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60a3e2be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6160a3e2be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930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xmlns="" id="{702279BC-AA2B-4F4A-8448-10B0683C3B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xmlns="" id="{538EDF0B-6060-4049-95D8-3E5E63FF2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xmlns="" id="{D2054CB2-0032-4133-BB51-7362A5414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B7AA7-E2B7-460D-BE11-F5AA1BD13B01}" type="slidenum"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altLang="pt-B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748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18c71d78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618c71d78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1785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e8cfbe8e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5e8cfbe8e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41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18c71d78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618c71d78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00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e3893f384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6e3893f384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61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60a3e2be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6160a3e2be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5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60a3e2be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6160a3e2be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6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60a3e2be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6160a3e2be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223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60a3e2be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6160a3e2be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72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60a3e2be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6160a3e2be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09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60a3e2be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6160a3e2be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32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F0D1C2-462B-4F4C-9039-B1493C249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B360C11-EA1E-47FB-84ED-A0B50CB6D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8283B0-24EF-4E70-A51F-DB5F1B8E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94354B-047A-4F26-97CD-48FA18AA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41F2F7F-B3F4-43B9-8CDB-A1FD3835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77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2A7DB9-A63B-478F-A180-2BDB31E7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74BE0AF-908E-4631-9F72-D52065C8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7240FDF-B64D-4F92-9897-2ADC3DE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E5D3E95-1D18-4571-9338-47000C0B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D16C644-8134-4EF0-944C-7CC78357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Google Shape;185;p42">
            <a:extLst>
              <a:ext uri="{FF2B5EF4-FFF2-40B4-BE49-F238E27FC236}">
                <a16:creationId xmlns:a16="http://schemas.microsoft.com/office/drawing/2014/main" xmlns="" id="{2CFD96FC-1EFC-274D-A61C-20306E9A3A5B}"/>
              </a:ext>
            </a:extLst>
          </p:cNvPr>
          <p:cNvSpPr/>
          <p:nvPr userDrawn="1"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6;p42">
            <a:extLst>
              <a:ext uri="{FF2B5EF4-FFF2-40B4-BE49-F238E27FC236}">
                <a16:creationId xmlns:a16="http://schemas.microsoft.com/office/drawing/2014/main" xmlns="" id="{835CA4C5-D87C-CB49-95C2-8D9B225BFE96}"/>
              </a:ext>
            </a:extLst>
          </p:cNvPr>
          <p:cNvSpPr/>
          <p:nvPr userDrawn="1"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87;p42">
            <a:extLst>
              <a:ext uri="{FF2B5EF4-FFF2-40B4-BE49-F238E27FC236}">
                <a16:creationId xmlns:a16="http://schemas.microsoft.com/office/drawing/2014/main" xmlns="" id="{FEDB260B-BD75-3C4A-B66E-783D3BCDBBA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68965" b="17389"/>
          <a:stretch/>
        </p:blipFill>
        <p:spPr>
          <a:xfrm>
            <a:off x="412801" y="170948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8;p42">
            <a:extLst>
              <a:ext uri="{FF2B5EF4-FFF2-40B4-BE49-F238E27FC236}">
                <a16:creationId xmlns:a16="http://schemas.microsoft.com/office/drawing/2014/main" xmlns="" id="{E332E7EA-7272-6A42-8C53-17601020DBF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1570" r="86719"/>
          <a:stretch/>
        </p:blipFill>
        <p:spPr>
          <a:xfrm>
            <a:off x="412801" y="829424"/>
            <a:ext cx="903119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6;p42" descr="C:\Users\michele.gervasio\Desktop\logo_convivasp_prop2.jpg">
            <a:extLst>
              <a:ext uri="{FF2B5EF4-FFF2-40B4-BE49-F238E27FC236}">
                <a16:creationId xmlns:a16="http://schemas.microsoft.com/office/drawing/2014/main" xmlns="" id="{C103E9E2-022B-714D-931F-75CA1657C52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r="63313"/>
          <a:stretch/>
        </p:blipFill>
        <p:spPr>
          <a:xfrm>
            <a:off x="8101644" y="69090"/>
            <a:ext cx="956963" cy="833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5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1D65E3-6452-4B53-9104-835F493C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7545D07-111B-4C01-85D6-A5730AE77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CFEBC23-0CD8-4883-920D-7CC8CD87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8ACBAD5-3BE3-4363-9D6D-499AC590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15073DE-491B-4AD2-B6F4-A4CF91D1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54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620905-30DF-4D81-A8F3-BC3771A0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30C6A39-FA65-4BC8-A1A9-26ACA0EFC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9FA153B-8E1D-4368-B002-EADEC2A6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FA2F5EC-21BE-40C8-A586-92CCD548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EFC093D-77D5-45D6-850A-425B4B8C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2C196D9-3AA6-4548-B603-DCCF8C0F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87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2A5205-E0B7-4A7A-AAD0-A6143818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DB1B3D1-76E5-489E-B417-8E84A1C7C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616E649-7FD6-4B04-BAE3-A0B35547A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CC09FDB-4CB9-4279-8A4E-64DE8034F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77F8EEA-8BC2-4FD0-AF05-413731C12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F448CF7-F3F9-4595-A248-DD5775DD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63F82C4-7EBC-4535-8076-B868703C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B08DAD1-DB56-4696-B78F-BF82A744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0C82BB-8921-4A06-982C-527D273C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C14586C-0678-4B77-A2E1-CBBB1D19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3A9223B-8DDC-4682-88E1-BE42E761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1D7DAAC-A18E-4A98-AAD8-5CA524A7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Google Shape;185;p42">
            <a:extLst>
              <a:ext uri="{FF2B5EF4-FFF2-40B4-BE49-F238E27FC236}">
                <a16:creationId xmlns:a16="http://schemas.microsoft.com/office/drawing/2014/main" xmlns="" id="{EBDA24A5-0CBD-BD4D-8CB5-68BBC4D1CBEB}"/>
              </a:ext>
            </a:extLst>
          </p:cNvPr>
          <p:cNvSpPr/>
          <p:nvPr userDrawn="1"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86;p42">
            <a:extLst>
              <a:ext uri="{FF2B5EF4-FFF2-40B4-BE49-F238E27FC236}">
                <a16:creationId xmlns:a16="http://schemas.microsoft.com/office/drawing/2014/main" xmlns="" id="{E0711615-D7A4-1242-8CD2-AEE2A3BF8143}"/>
              </a:ext>
            </a:extLst>
          </p:cNvPr>
          <p:cNvSpPr/>
          <p:nvPr userDrawn="1"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87;p42">
            <a:extLst>
              <a:ext uri="{FF2B5EF4-FFF2-40B4-BE49-F238E27FC236}">
                <a16:creationId xmlns:a16="http://schemas.microsoft.com/office/drawing/2014/main" xmlns="" id="{EACE9F28-8F04-3644-92CF-DF4D20F23D9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68965" b="17389"/>
          <a:stretch/>
        </p:blipFill>
        <p:spPr>
          <a:xfrm>
            <a:off x="412801" y="170948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8;p42">
            <a:extLst>
              <a:ext uri="{FF2B5EF4-FFF2-40B4-BE49-F238E27FC236}">
                <a16:creationId xmlns:a16="http://schemas.microsoft.com/office/drawing/2014/main" xmlns="" id="{23E619CB-C449-4D44-A8B7-BD1C45A5D03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1570" r="86719"/>
          <a:stretch/>
        </p:blipFill>
        <p:spPr>
          <a:xfrm>
            <a:off x="412801" y="829424"/>
            <a:ext cx="903119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6;p42" descr="C:\Users\michele.gervasio\Desktop\logo_convivasp_prop2.jpg">
            <a:extLst>
              <a:ext uri="{FF2B5EF4-FFF2-40B4-BE49-F238E27FC236}">
                <a16:creationId xmlns:a16="http://schemas.microsoft.com/office/drawing/2014/main" xmlns="" id="{7C6D857D-DF31-1A4C-B28A-8F2688CE68A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r="63313"/>
          <a:stretch/>
        </p:blipFill>
        <p:spPr>
          <a:xfrm>
            <a:off x="8101644" y="69090"/>
            <a:ext cx="956963" cy="833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818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ED8EE9A-51EA-4A5D-BAB3-2E8E7B97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52AB6DE-27A0-48A3-9932-14FC5D41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406A179-523B-4CDF-99A5-CD4343E4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Google Shape;185;p42">
            <a:extLst>
              <a:ext uri="{FF2B5EF4-FFF2-40B4-BE49-F238E27FC236}">
                <a16:creationId xmlns:a16="http://schemas.microsoft.com/office/drawing/2014/main" xmlns="" id="{1FC6103F-39F4-C241-BE4F-E279EC2B8039}"/>
              </a:ext>
            </a:extLst>
          </p:cNvPr>
          <p:cNvSpPr/>
          <p:nvPr userDrawn="1"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86;p42">
            <a:extLst>
              <a:ext uri="{FF2B5EF4-FFF2-40B4-BE49-F238E27FC236}">
                <a16:creationId xmlns:a16="http://schemas.microsoft.com/office/drawing/2014/main" xmlns="" id="{B67069F2-C2EF-FE4C-BC52-BF1D813935C1}"/>
              </a:ext>
            </a:extLst>
          </p:cNvPr>
          <p:cNvSpPr/>
          <p:nvPr userDrawn="1"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87;p42">
            <a:extLst>
              <a:ext uri="{FF2B5EF4-FFF2-40B4-BE49-F238E27FC236}">
                <a16:creationId xmlns:a16="http://schemas.microsoft.com/office/drawing/2014/main" xmlns="" id="{2720B5AD-7852-B44D-9C3C-037363D06F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68965" b="17389"/>
          <a:stretch/>
        </p:blipFill>
        <p:spPr>
          <a:xfrm>
            <a:off x="412801" y="170948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8;p42">
            <a:extLst>
              <a:ext uri="{FF2B5EF4-FFF2-40B4-BE49-F238E27FC236}">
                <a16:creationId xmlns:a16="http://schemas.microsoft.com/office/drawing/2014/main" xmlns="" id="{BC822D5D-C4A8-C34C-AC50-D15D5198127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1570" r="86719"/>
          <a:stretch/>
        </p:blipFill>
        <p:spPr>
          <a:xfrm>
            <a:off x="412801" y="829424"/>
            <a:ext cx="903119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6;p42" descr="C:\Users\michele.gervasio\Desktop\logo_convivasp_prop2.jpg">
            <a:extLst>
              <a:ext uri="{FF2B5EF4-FFF2-40B4-BE49-F238E27FC236}">
                <a16:creationId xmlns:a16="http://schemas.microsoft.com/office/drawing/2014/main" xmlns="" id="{17FD9DBD-BE4A-DC47-A278-11EFDD879BE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r="63313"/>
          <a:stretch/>
        </p:blipFill>
        <p:spPr>
          <a:xfrm>
            <a:off x="8101644" y="69090"/>
            <a:ext cx="956963" cy="833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760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CB3426-8911-461F-90CE-91AC4C4B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D31735B-B0C4-4FCA-BCCE-FC5FC770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923A2EC-490D-437B-9159-485BD8DF1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0CCCB90-FD50-4F1B-8EC3-0D123511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BACDCF5-1F97-43F9-9978-F3B49ACC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F0A8958-3251-4FA8-B216-ADC12753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23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  <p:pic>
        <p:nvPicPr>
          <p:cNvPr id="5" name="Google Shape;133;p17">
            <a:extLst>
              <a:ext uri="{FF2B5EF4-FFF2-40B4-BE49-F238E27FC236}">
                <a16:creationId xmlns:a16="http://schemas.microsoft.com/office/drawing/2014/main" xmlns="" id="{F6ADACB1-5734-0D4C-8717-0CC4EFAC9C4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4;p17">
            <a:extLst>
              <a:ext uri="{FF2B5EF4-FFF2-40B4-BE49-F238E27FC236}">
                <a16:creationId xmlns:a16="http://schemas.microsoft.com/office/drawing/2014/main" xmlns="" id="{A6D4CF34-0A60-8F4E-9943-D11C241BAB8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1571" r="86719"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11" descr="C:\Users\michele.gervasio\Desktop\logo_convivasp_prop2.jpg">
            <a:extLst>
              <a:ext uri="{FF2B5EF4-FFF2-40B4-BE49-F238E27FC236}">
                <a16:creationId xmlns:a16="http://schemas.microsoft.com/office/drawing/2014/main" xmlns="" id="{8F2C3571-A778-9F4A-B067-8B6F37033E94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8175017" y="151809"/>
            <a:ext cx="956964" cy="833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132;p17">
            <a:extLst>
              <a:ext uri="{FF2B5EF4-FFF2-40B4-BE49-F238E27FC236}">
                <a16:creationId xmlns:a16="http://schemas.microsoft.com/office/drawing/2014/main" xmlns="" id="{7CB60FCE-D33A-634C-82BE-5FF42A03648D}"/>
              </a:ext>
            </a:extLst>
          </p:cNvPr>
          <p:cNvSpPr/>
          <p:nvPr userDrawn="1"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B32AEF-6443-4DE3-BD97-75F76C5B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FED61E0-2FF1-4C01-9512-64F0A9264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CF86128-4E5E-4474-8634-AF8ED3883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3D2E6C2-A758-473E-BFF2-58889235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F668DA3-56D3-4D18-AE27-16F6D8BE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91C61D7-BB1A-4CD4-88B5-A52C7983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393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B80FDD-F4E4-4CBA-ADB6-C5F9E3B2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5B94E94-9610-4B96-8E8C-A926FDDC5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FF0ECFE-F459-417B-B569-7294F772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A9E01C0-FFF3-40E4-88B8-764CA274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9AF8FF6-1AD5-4FD6-8B48-01640FC6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71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94DBFE7-3DA3-41D5-9648-23FC565ED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DA973B2-DC4E-4973-9BBF-3114F5D26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0AF5B4C-51C2-447F-9F3A-F7422AB4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FC0D06E-63B2-434B-839E-CAB58831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A3F8DDE-96DD-449F-BB5B-19AD76FD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683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00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10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9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52;p109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0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09"/>
          <p:cNvPicPr preferRelativeResize="0"/>
          <p:nvPr/>
        </p:nvPicPr>
        <p:blipFill rotWithShape="1">
          <a:blip r:embed="rId2">
            <a:alphaModFix/>
          </a:blip>
          <a:srcRect r="68965" b="17388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9"/>
          <p:cNvPicPr preferRelativeResize="0"/>
          <p:nvPr/>
        </p:nvPicPr>
        <p:blipFill rotWithShape="1">
          <a:blip r:embed="rId2">
            <a:alphaModFix/>
          </a:blip>
          <a:srcRect t="81571" r="86719"/>
          <a:stretch/>
        </p:blipFill>
        <p:spPr>
          <a:xfrm>
            <a:off x="412801" y="829424"/>
            <a:ext cx="903119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9" descr="C:\Users\michele.gervasio\Desktop\logo_convivasp_prop2.jpg"/>
          <p:cNvPicPr preferRelativeResize="0"/>
          <p:nvPr/>
        </p:nvPicPr>
        <p:blipFill rotWithShape="1">
          <a:blip r:embed="rId3">
            <a:alphaModFix/>
          </a:blip>
          <a:srcRect r="63313"/>
          <a:stretch/>
        </p:blipFill>
        <p:spPr>
          <a:xfrm>
            <a:off x="8101643" y="151809"/>
            <a:ext cx="956964" cy="83308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9"/>
          <p:cNvSpPr/>
          <p:nvPr/>
        </p:nvSpPr>
        <p:spPr>
          <a:xfrm>
            <a:off x="2416972" y="1258646"/>
            <a:ext cx="322484" cy="235915"/>
          </a:xfrm>
          <a:custGeom>
            <a:avLst/>
            <a:gdLst/>
            <a:ahLst/>
            <a:cxnLst/>
            <a:rect l="l" t="t" r="r" b="b"/>
            <a:pathLst>
              <a:path w="149" h="109" extrusionOk="0">
                <a:moveTo>
                  <a:pt x="62" y="109"/>
                </a:moveTo>
                <a:lnTo>
                  <a:pt x="149" y="24"/>
                </a:lnTo>
                <a:lnTo>
                  <a:pt x="126" y="0"/>
                </a:lnTo>
                <a:lnTo>
                  <a:pt x="62" y="67"/>
                </a:lnTo>
                <a:lnTo>
                  <a:pt x="24" y="29"/>
                </a:lnTo>
                <a:lnTo>
                  <a:pt x="0" y="50"/>
                </a:lnTo>
                <a:lnTo>
                  <a:pt x="62" y="109"/>
                </a:lnTo>
                <a:lnTo>
                  <a:pt x="62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09" descr="image001"/>
          <p:cNvPicPr preferRelativeResize="0"/>
          <p:nvPr/>
        </p:nvPicPr>
        <p:blipFill rotWithShape="1">
          <a:blip r:embed="rId4">
            <a:alphaModFix/>
          </a:blip>
          <a:srcRect r="66332"/>
          <a:stretch/>
        </p:blipFill>
        <p:spPr>
          <a:xfrm>
            <a:off x="1" y="4332787"/>
            <a:ext cx="638175" cy="657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59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9570C12-D194-4DFC-A25B-4A498C55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4811D84-5627-4944-9D24-E554149CB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C9E93A5-E90F-4EF2-A555-514B44F3D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8CF8-2707-482B-AD33-B4F41D5C14B7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F51F1E6-8991-4096-BCE4-B2B5467FF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F02DB7F-B627-4D21-97D6-0D58A4C28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BA1E-6103-4037-91D0-B3A206D90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1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escavador.com/sobre/7371245/telma-pileggi-vinh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cosdecaldas.mg.gov.br/noticias/pocos-de-caldas-sedia-seminario-de-convivencia-etica-nas-escolas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leianoticias.com.br/botucatu/suspensao-de-aluno-de-botucatu-que-xingou-jogador-de-futebol-tem-repercussao-nacional/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novaescola.org.br/conteudo/14567/escola-tambem-e-responsavel-pelo-desenvolvimento-de-valores-morais" TargetMode="External"/><Relationship Id="rId5" Type="http://schemas.openxmlformats.org/officeDocument/2006/relationships/hyperlink" Target="http://each.uspnet.usp.br/pbl2010/trabs/trabalhos/TC0293-1.pdf" TargetMode="External"/><Relationship Id="rId4" Type="http://schemas.openxmlformats.org/officeDocument/2006/relationships/hyperlink" Target="http://www.scielo.br/pdf/ep/v28n1/11657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hyperlink" Target="http://filosofandoeestudando.blogspot.com/2019/02/etica-e-moral-o-problema-da-acao-e-dos.html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falandodesaberes.blogspot.com/2018/04/familia-e-escola.html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l="50612" b="-5988"/>
          <a:stretch/>
        </p:blipFill>
        <p:spPr>
          <a:xfrm>
            <a:off x="177543" y="65314"/>
            <a:ext cx="2845575" cy="132494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700200" y="4757525"/>
            <a:ext cx="1186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Dezembro</a:t>
            </a:r>
            <a:r>
              <a:rPr lang="it" sz="9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 2019</a:t>
            </a:r>
            <a:endParaRPr sz="9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584738" y="2927834"/>
            <a:ext cx="739368" cy="505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CC006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" name="Imagem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0"/>
          <a:stretch/>
        </p:blipFill>
        <p:spPr bwMode="auto">
          <a:xfrm>
            <a:off x="2" y="3032448"/>
            <a:ext cx="9143998" cy="2130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35662" y="1884784"/>
            <a:ext cx="657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Berlin Sans FB Demi" pitchFamily="34" charset="0"/>
              </a:rPr>
              <a:t>EDUCAÇÃO EM VALORES</a:t>
            </a:r>
            <a:endParaRPr lang="pt-BR" sz="4000" dirty="0">
              <a:latin typeface="Berlin Sans FB Demi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44" y="27993"/>
            <a:ext cx="1797076" cy="1670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CBADBC-EB75-4C9C-BD60-10AAE33F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63" y="1058342"/>
            <a:ext cx="8520600" cy="572700"/>
          </a:xfrm>
        </p:spPr>
        <p:txBody>
          <a:bodyPr/>
          <a:lstStyle/>
          <a:p>
            <a:r>
              <a:rPr lang="pt-BR" sz="2400" dirty="0"/>
              <a:t>E, além disso e POR TUDO ISSO: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3C96585-85CD-4ABF-859A-19C9B66C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48680"/>
            <a:ext cx="8520600" cy="34164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documentos norteadores da educação já mostram que o papel da escola é a formação para a cidadania.</a:t>
            </a:r>
          </a:p>
          <a:p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de diretrizes e bases (LDB)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2o A educação, dever da família e do Estado, inspirada nos princípios de liberdade e nos ideais de solidariedade humana, tem por finalidade o pleno desenvolvimento do educando, seu preparo para o exercício da cidadania e sua qualificação para o trabalho.</a:t>
            </a:r>
          </a:p>
          <a:p>
            <a:pPr algn="just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Nacional Comum Curricular (BNCC)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(...) a educação tem um compromisso com a formação e o desenvolvimento humano global, em suas dimensões intelectual, física, afetiva, social, ética, moral e simbólica. (BNCC 2017, p. 16). </a:t>
            </a:r>
          </a:p>
          <a:p>
            <a:endParaRPr lang="pt-BR" dirty="0"/>
          </a:p>
        </p:txBody>
      </p:sp>
      <p:sp>
        <p:nvSpPr>
          <p:cNvPr id="4" name="Google Shape;135;p17">
            <a:extLst>
              <a:ext uri="{FF2B5EF4-FFF2-40B4-BE49-F238E27FC236}">
                <a16:creationId xmlns:a16="http://schemas.microsoft.com/office/drawing/2014/main" xmlns="" id="{6F096E89-88E9-2C4C-8437-D227AF84C576}"/>
              </a:ext>
            </a:extLst>
          </p:cNvPr>
          <p:cNvSpPr txBox="1"/>
          <p:nvPr/>
        </p:nvSpPr>
        <p:spPr>
          <a:xfrm>
            <a:off x="1405250" y="261075"/>
            <a:ext cx="6273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it" sz="1600" b="1" i="0" u="none" strike="noStrike" cap="none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PERCURSO FORMATIVO - </a:t>
            </a:r>
            <a:r>
              <a:rPr lang="it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CONVIVA SP</a:t>
            </a:r>
            <a:r>
              <a:rPr lang="it" sz="1600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 b="1" i="0" u="none" strike="noStrike" cap="none" dirty="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1029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315919" y="261001"/>
            <a:ext cx="6273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it" sz="2000" b="1" i="0" u="none" strike="noStrike" cap="none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" sz="2000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pt-BR" sz="28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Sessão de estudos</a:t>
            </a:r>
            <a:endParaRPr sz="2800" b="1" dirty="0">
              <a:solidFill>
                <a:srgbClr val="CC00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Imagem 11" descr="C:\Users\michele.gervasio\Desktop\logo_convivasp_prop2.jpg">
            <a:extLst>
              <a:ext uri="{FF2B5EF4-FFF2-40B4-BE49-F238E27FC236}">
                <a16:creationId xmlns:a16="http://schemas.microsoft.com/office/drawing/2014/main" xmlns="" id="{50209292-0681-4E20-857E-29A65D625F3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8175017" y="151809"/>
            <a:ext cx="956964" cy="833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8E385E7-04E5-469D-9E6D-41ABF6E8779C}"/>
              </a:ext>
            </a:extLst>
          </p:cNvPr>
          <p:cNvSpPr txBox="1"/>
          <p:nvPr/>
        </p:nvSpPr>
        <p:spPr>
          <a:xfrm>
            <a:off x="986946" y="1059675"/>
            <a:ext cx="73789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CC0066"/>
                </a:solidFill>
              </a:rPr>
              <a:t>Texto: Escola também é responsável pelo desenvolvimento de </a:t>
            </a:r>
          </a:p>
          <a:p>
            <a:r>
              <a:rPr lang="pt-BR" sz="2000" dirty="0">
                <a:solidFill>
                  <a:srgbClr val="CC0066"/>
                </a:solidFill>
              </a:rPr>
              <a:t>valores morais – Prof.ª  Telma Vinha</a:t>
            </a:r>
          </a:p>
          <a:p>
            <a:endParaRPr lang="pt-BR" sz="2000" dirty="0">
              <a:solidFill>
                <a:srgbClr val="CC0066"/>
              </a:solidFill>
            </a:endParaRPr>
          </a:p>
          <a:p>
            <a:endParaRPr lang="pt-BR" sz="2000" dirty="0">
              <a:solidFill>
                <a:srgbClr val="CC0066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D8EE400-4311-4B29-B401-B1CD39DCA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5" y="1969478"/>
            <a:ext cx="2496139" cy="26299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772E7C1-3847-4601-B403-2931D889057A}"/>
              </a:ext>
            </a:extLst>
          </p:cNvPr>
          <p:cNvSpPr txBox="1"/>
          <p:nvPr/>
        </p:nvSpPr>
        <p:spPr>
          <a:xfrm>
            <a:off x="3465865" y="1934864"/>
            <a:ext cx="4709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Pedagoga, doutora em educação pela Faculdade de Educação da Unicamp e professora do departamento de psicologia educacional desta mesma instituição. Desenvolve pesquisas sobre clima escolar, problemas de convivência, relações interpessoais e desenvolvimento </a:t>
            </a:r>
            <a:r>
              <a:rPr lang="pt-BR" sz="1200" dirty="0" err="1"/>
              <a:t>sociomoral</a:t>
            </a:r>
            <a:r>
              <a:rPr lang="pt-BR" sz="1200" dirty="0"/>
              <a:t>. Integra o Laboratório de Psicologia Genética da Unicamp e o Grupo de Estudos e Pesquisa em Educação Moral da Unesp/Unicamp. Coordena e desenvolve formações e projetos em escolas que visam a melhoria da qualidade da convivência e do clima escolar, favorecendo a construção da autonomia. Autora e coautora de artigos e livros, entre eles: Quando a escola é democrática: um olhar sobre a prática de regras e assembleias na escola, Indisciplina, conflitos e bullying na escola e Da escola para a vida em sociedade: o valor da convivência democrática.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211356D-8036-46C6-BBCD-E0AA8253AA1C}"/>
              </a:ext>
            </a:extLst>
          </p:cNvPr>
          <p:cNvSpPr txBox="1"/>
          <p:nvPr/>
        </p:nvSpPr>
        <p:spPr>
          <a:xfrm>
            <a:off x="647858" y="4575132"/>
            <a:ext cx="281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hlinkClick r:id="rId6"/>
              </a:rPr>
              <a:t>https://pocosdecaldas.mg.gov.br/noticias/pocos-de-caldas-sedia-seminario-de-convivencia-etica-nas-escolas</a:t>
            </a:r>
            <a:r>
              <a:rPr lang="pt-BR" sz="800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891D898-4850-44AF-98A9-A74F8F9B33FB}"/>
              </a:ext>
            </a:extLst>
          </p:cNvPr>
          <p:cNvSpPr txBox="1"/>
          <p:nvPr/>
        </p:nvSpPr>
        <p:spPr>
          <a:xfrm>
            <a:off x="4535848" y="4553436"/>
            <a:ext cx="4297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hlinkClick r:id="rId7"/>
              </a:rPr>
              <a:t>https://www.escavador.com/sobre/7371245/telma-pileggi-vinha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05317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fld id="{00000000-1234-1234-1234-123412341234}" type="slidenum">
              <a:rPr lang="it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200"/>
              </a:pPr>
              <a:t>12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412801" y="829424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405250" y="261075"/>
            <a:ext cx="6273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it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PERCURSO FORMATIVO - </a:t>
            </a:r>
            <a:r>
              <a:rPr lang="it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CONVIVA SP</a:t>
            </a:r>
            <a:r>
              <a:rPr lang="it" sz="1600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 b="1" dirty="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Imagem 11" descr="C:\Users\michele.gervasio\Desktop\logo_convivasp_prop2.jpg">
            <a:extLst>
              <a:ext uri="{FF2B5EF4-FFF2-40B4-BE49-F238E27FC236}">
                <a16:creationId xmlns:a16="http://schemas.microsoft.com/office/drawing/2014/main" xmlns="" id="{50209292-0681-4E20-857E-29A65D625F3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8175017" y="151809"/>
            <a:ext cx="956964" cy="833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F9EA1B4-100B-441D-BEAC-84E135769D7F}"/>
              </a:ext>
            </a:extLst>
          </p:cNvPr>
          <p:cNvSpPr txBox="1"/>
          <p:nvPr/>
        </p:nvSpPr>
        <p:spPr>
          <a:xfrm>
            <a:off x="295836" y="1484120"/>
            <a:ext cx="8684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A05D668-C5D6-4295-BFBB-B948A6AF3763}"/>
              </a:ext>
            </a:extLst>
          </p:cNvPr>
          <p:cNvSpPr txBox="1"/>
          <p:nvPr/>
        </p:nvSpPr>
        <p:spPr>
          <a:xfrm>
            <a:off x="369000" y="1255484"/>
            <a:ext cx="85377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CC0066"/>
                </a:solidFill>
              </a:rPr>
              <a:t>Para refletir a partir do texto...</a:t>
            </a:r>
          </a:p>
          <a:p>
            <a:endParaRPr lang="pt-BR" sz="1800" b="1" dirty="0">
              <a:solidFill>
                <a:srgbClr val="CC0066"/>
              </a:solidFill>
            </a:endParaRPr>
          </a:p>
          <a:p>
            <a:pPr algn="just"/>
            <a:r>
              <a:rPr lang="pt-BR" sz="1800" dirty="0"/>
              <a:t>A família e a escola têm papéis diferentes, porém complementares, na formação em valores. Qual é o papel de cada uma destas instituições?</a:t>
            </a:r>
          </a:p>
          <a:p>
            <a:pPr algn="just"/>
            <a:r>
              <a:rPr lang="pt-BR" sz="1800" dirty="0"/>
              <a:t>Qual o papel da escola a partir disso?</a:t>
            </a:r>
          </a:p>
          <a:p>
            <a:pPr algn="just"/>
            <a:r>
              <a:rPr lang="pt-BR" sz="1800" dirty="0"/>
              <a:t>Que tipo de ambiente é necessário para que a escola seja um espaço de educação em valores?</a:t>
            </a:r>
          </a:p>
          <a:p>
            <a:pPr algn="just"/>
            <a:r>
              <a:rPr lang="pt-BR" sz="1800" dirty="0"/>
              <a:t>Na concepção da autora, quais seriam os valores a serem trabalhados pela família e quais são da escola?</a:t>
            </a:r>
          </a:p>
          <a:p>
            <a:pPr algn="just"/>
            <a:r>
              <a:rPr lang="pt-BR" sz="1800" dirty="0"/>
              <a:t>Nesta escola, existem ações planejadas com a intenção de trabalhar os valores morais? Quais? </a:t>
            </a:r>
          </a:p>
          <a:p>
            <a:pPr algn="just"/>
            <a:r>
              <a:rPr lang="pt-BR" sz="1800" dirty="0"/>
              <a:t>O trabalho é coletivo, ou são algumas iniciativas individuais?</a:t>
            </a:r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69662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405250" y="261075"/>
            <a:ext cx="6273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it" sz="1600" b="1" i="0" u="none" strike="noStrike" cap="none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PERCURSO FORMATIVO - CONVIVA SP</a:t>
            </a:r>
            <a:r>
              <a:rPr lang="it" sz="1600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 b="1" i="0" u="none" strike="noStrike" cap="none" dirty="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Imagem 11" descr="C:\Users\michele.gervasio\Desktop\logo_convivasp_prop2.jpg">
            <a:extLst>
              <a:ext uri="{FF2B5EF4-FFF2-40B4-BE49-F238E27FC236}">
                <a16:creationId xmlns:a16="http://schemas.microsoft.com/office/drawing/2014/main" xmlns="" id="{50209292-0681-4E20-857E-29A65D625F3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8175017" y="151809"/>
            <a:ext cx="956964" cy="833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F9EA1B4-100B-441D-BEAC-84E135769D7F}"/>
              </a:ext>
            </a:extLst>
          </p:cNvPr>
          <p:cNvSpPr txBox="1"/>
          <p:nvPr/>
        </p:nvSpPr>
        <p:spPr>
          <a:xfrm>
            <a:off x="645867" y="788364"/>
            <a:ext cx="762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Socialização das </a:t>
            </a:r>
            <a:r>
              <a:rPr lang="pt-BR" sz="1600" dirty="0" smtClean="0"/>
              <a:t>respostas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504FD7A-1E2B-4F22-9ED8-B153AB5DB49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1776713" y="1758886"/>
            <a:ext cx="5590574" cy="270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fld id="{00000000-1234-1234-1234-123412341234}" type="slidenum">
              <a:rPr lang="it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200"/>
              </a:pPr>
              <a:t>14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412801" y="829424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405250" y="261075"/>
            <a:ext cx="6273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it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PERCURSO FORMATIVO -</a:t>
            </a:r>
            <a:r>
              <a:rPr lang="it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CONVIVA SP</a:t>
            </a:r>
            <a:r>
              <a:rPr lang="it" sz="1600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 b="1" dirty="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Imagem 11" descr="C:\Users\michele.gervasio\Desktop\logo_convivasp_prop2.jpg">
            <a:extLst>
              <a:ext uri="{FF2B5EF4-FFF2-40B4-BE49-F238E27FC236}">
                <a16:creationId xmlns:a16="http://schemas.microsoft.com/office/drawing/2014/main" xmlns="" id="{50209292-0681-4E20-857E-29A65D625F3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8175017" y="151809"/>
            <a:ext cx="956964" cy="833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F9EA1B4-100B-441D-BEAC-84E135769D7F}"/>
              </a:ext>
            </a:extLst>
          </p:cNvPr>
          <p:cNvSpPr txBox="1"/>
          <p:nvPr/>
        </p:nvSpPr>
        <p:spPr>
          <a:xfrm>
            <a:off x="199155" y="866497"/>
            <a:ext cx="48685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/>
          </a:p>
          <a:p>
            <a:r>
              <a:rPr lang="pt-BR" sz="1600" dirty="0"/>
              <a:t> </a:t>
            </a:r>
          </a:p>
          <a:p>
            <a:r>
              <a:rPr lang="pt-BR" sz="1800" b="1" dirty="0">
                <a:solidFill>
                  <a:srgbClr val="CC0066"/>
                </a:solidFill>
              </a:rPr>
              <a:t>Estudo de caso</a:t>
            </a:r>
          </a:p>
          <a:p>
            <a:endParaRPr lang="pt-BR" sz="1600" b="1" dirty="0">
              <a:solidFill>
                <a:srgbClr val="CC0066"/>
              </a:solidFill>
            </a:endParaRPr>
          </a:p>
          <a:p>
            <a:r>
              <a:rPr lang="pt-BR" sz="1600" dirty="0"/>
              <a:t>1- Podemos considerar o que aconteceu – um tipo de violência e ou um tipo de manifestação que perturbe o cotidiano e que seja deseducada? </a:t>
            </a:r>
          </a:p>
          <a:p>
            <a:r>
              <a:rPr lang="pt-BR" sz="1600" dirty="0"/>
              <a:t>2- Quais valores foram ausentes nessa ação do garoto? </a:t>
            </a:r>
          </a:p>
          <a:p>
            <a:r>
              <a:rPr lang="pt-BR" sz="1600" dirty="0"/>
              <a:t>3- O grupo acredita que a suspensão foi a melhor atitude a ser tomada neste ato de indisciplina/ incivilidade do aluno? Por quê? </a:t>
            </a:r>
          </a:p>
          <a:p>
            <a:r>
              <a:rPr lang="pt-BR" sz="1600" dirty="0"/>
              <a:t>4- Suspender o aluno faz com que ele repare o erro que cometeu? </a:t>
            </a:r>
          </a:p>
          <a:p>
            <a:endParaRPr lang="pt-BR" sz="1600" dirty="0"/>
          </a:p>
          <a:p>
            <a:endParaRPr lang="pt-BR" sz="1800" b="1" dirty="0"/>
          </a:p>
          <a:p>
            <a:endParaRPr lang="pt-BR" sz="18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CBA880A-A9AB-4219-B540-AEA2BD4481E8}"/>
              </a:ext>
            </a:extLst>
          </p:cNvPr>
          <p:cNvSpPr/>
          <p:nvPr/>
        </p:nvSpPr>
        <p:spPr>
          <a:xfrm>
            <a:off x="5270154" y="4239622"/>
            <a:ext cx="36746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hlinkClick r:id="rId5"/>
              </a:rPr>
              <a:t>https://leianoticias.com.br/botucatu/suspensao-de-aluno-de-botucatu-que-xingou-jogador-de-futebol-tem-repercussao-nacional/</a:t>
            </a:r>
            <a:endParaRPr lang="pt-BR" sz="8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FE17CA0-460B-48AB-BEC3-C9A1740F5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154" y="1344729"/>
            <a:ext cx="3674692" cy="28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7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fld id="{00000000-1234-1234-1234-123412341234}" type="slidenum">
              <a:rPr lang="it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200"/>
              </a:pPr>
              <a:t>15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412801" y="829424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405250" y="261075"/>
            <a:ext cx="6273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it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PERCURSO FORMATIVO -</a:t>
            </a:r>
            <a:r>
              <a:rPr lang="it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CONVIVA SP</a:t>
            </a:r>
            <a:r>
              <a:rPr lang="it" sz="1600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 b="1" dirty="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Imagem 11" descr="C:\Users\michele.gervasio\Desktop\logo_convivasp_prop2.jpg">
            <a:extLst>
              <a:ext uri="{FF2B5EF4-FFF2-40B4-BE49-F238E27FC236}">
                <a16:creationId xmlns:a16="http://schemas.microsoft.com/office/drawing/2014/main" xmlns="" id="{50209292-0681-4E20-857E-29A65D625F3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8175017" y="151809"/>
            <a:ext cx="956964" cy="833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F9EA1B4-100B-441D-BEAC-84E135769D7F}"/>
              </a:ext>
            </a:extLst>
          </p:cNvPr>
          <p:cNvSpPr txBox="1"/>
          <p:nvPr/>
        </p:nvSpPr>
        <p:spPr>
          <a:xfrm>
            <a:off x="199155" y="866497"/>
            <a:ext cx="4868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/>
          </a:p>
          <a:p>
            <a:r>
              <a:rPr lang="pt-BR" sz="1600" dirty="0"/>
              <a:t> </a:t>
            </a:r>
          </a:p>
          <a:p>
            <a:endParaRPr lang="pt-BR" sz="1600" dirty="0"/>
          </a:p>
          <a:p>
            <a:endParaRPr lang="pt-BR" sz="1800" b="1" dirty="0"/>
          </a:p>
          <a:p>
            <a:endParaRPr lang="pt-BR" sz="1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697841-F0CF-0E4B-BA88-AB21B82B44BA}"/>
              </a:ext>
            </a:extLst>
          </p:cNvPr>
          <p:cNvSpPr/>
          <p:nvPr/>
        </p:nvSpPr>
        <p:spPr>
          <a:xfrm>
            <a:off x="412800" y="1329173"/>
            <a:ext cx="85320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/>
              <a:t>Então, temos outras formas de resolver para proporcionar a formação de valores? </a:t>
            </a:r>
          </a:p>
          <a:p>
            <a:endParaRPr lang="pt-BR" sz="1800" dirty="0"/>
          </a:p>
          <a:p>
            <a:r>
              <a:rPr lang="pt-BR" sz="1800" dirty="0"/>
              <a:t>Usamos já práticas restaurativas? </a:t>
            </a:r>
          </a:p>
          <a:p>
            <a:pPr marL="114297"/>
            <a:endParaRPr lang="pt-BR" sz="1800" dirty="0"/>
          </a:p>
          <a:p>
            <a:r>
              <a:rPr lang="pt-BR" sz="1800" dirty="0"/>
              <a:t>Temos usado o diálogo (não como “sermão”) como possibilidade de sair de um ponto de vista e ir para o ponto de vista do outro? </a:t>
            </a:r>
          </a:p>
          <a:p>
            <a:pPr marL="114297"/>
            <a:endParaRPr lang="pt-BR" sz="1800" dirty="0"/>
          </a:p>
          <a:p>
            <a:r>
              <a:rPr lang="pt-BR" sz="1800" dirty="0"/>
              <a:t>Temos usado de sanções que deem a oportunidade do aluno refletir sobre o que fez e reparar seus erros com quem de direito? </a:t>
            </a:r>
          </a:p>
          <a:p>
            <a:endParaRPr lang="pt-BR" sz="1800" dirty="0"/>
          </a:p>
          <a:p>
            <a:r>
              <a:rPr lang="pt-BR" sz="1800" dirty="0"/>
              <a:t>Temos ajudado os alunos a se sentirem respeitados dando-lhes a chance de pensar em formas de solucionar seus problemas? </a:t>
            </a:r>
          </a:p>
        </p:txBody>
      </p:sp>
    </p:spTree>
    <p:extLst>
      <p:ext uri="{BB962C8B-B14F-4D97-AF65-F5344CB8AC3E}">
        <p14:creationId xmlns:p14="http://schemas.microsoft.com/office/powerpoint/2010/main" val="300633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" sz="12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405250" y="261075"/>
            <a:ext cx="6273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it" sz="16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PERCURSO FORMATIVO - CONVIVA SP</a:t>
            </a:r>
            <a:r>
              <a:rPr kumimoji="0" lang="it" sz="1600" b="0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799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Imagem 11" descr="C:\Users\michele.gervasio\Desktop\logo_convivasp_prop2.jpg">
            <a:extLst>
              <a:ext uri="{FF2B5EF4-FFF2-40B4-BE49-F238E27FC236}">
                <a16:creationId xmlns:a16="http://schemas.microsoft.com/office/drawing/2014/main" xmlns="" id="{50209292-0681-4E20-857E-29A65D625F3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8175017" y="151809"/>
            <a:ext cx="956964" cy="833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F9EA1B4-100B-441D-BEAC-84E135769D7F}"/>
              </a:ext>
            </a:extLst>
          </p:cNvPr>
          <p:cNvSpPr txBox="1"/>
          <p:nvPr/>
        </p:nvSpPr>
        <p:spPr>
          <a:xfrm>
            <a:off x="645867" y="788364"/>
            <a:ext cx="762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Socialização das respostas dos grupos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504FD7A-1E2B-4F22-9ED8-B153AB5DB49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1776713" y="1758886"/>
            <a:ext cx="5590574" cy="270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63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F0B839C8-D835-4CCD-909E-A574DDEBB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025" y="375047"/>
            <a:ext cx="6457950" cy="9941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2100" b="1" dirty="0">
                <a:solidFill>
                  <a:srgbClr val="CC0066"/>
                </a:solidFill>
                <a:latin typeface="Verdana"/>
                <a:ea typeface="Verdana"/>
                <a:cs typeface="Verdana"/>
              </a:rPr>
              <a:t>Tarefa da escola: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1F7B7D57-5FF8-4740-9087-386BA3C80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 sz="2400" dirty="0">
                <a:cs typeface="Times New Roman" panose="02020603050405020304" pitchFamily="18" charset="0"/>
              </a:rPr>
              <a:t>“Em termos puramente morais, não há possibilidade de respeitar a outrem na sua dignidade sem, ao fazê-lo, experimentar o sentimento da própria dignidade”.</a:t>
            </a:r>
          </a:p>
          <a:p>
            <a:pPr algn="ctr" eaLnBrk="1" hangingPunct="1">
              <a:buFontTx/>
              <a:buNone/>
            </a:pPr>
            <a:r>
              <a:rPr lang="pt-BR" altLang="pt-BR" sz="2400" dirty="0"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s-ES_tradnl" altLang="pt-BR" sz="2400" dirty="0">
                <a:cs typeface="Times New Roman" panose="02020603050405020304" pitchFamily="18" charset="0"/>
              </a:rPr>
              <a:t>Yves de La Taille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marL="114297" indent="0">
              <a:buNone/>
            </a:pPr>
            <a:endParaRPr lang="pt-BR" altLang="pt-BR" dirty="0"/>
          </a:p>
        </p:txBody>
      </p:sp>
      <p:pic>
        <p:nvPicPr>
          <p:cNvPr id="11268" name="Picture 4" descr="Image74">
            <a:extLst>
              <a:ext uri="{FF2B5EF4-FFF2-40B4-BE49-F238E27FC236}">
                <a16:creationId xmlns:a16="http://schemas.microsoft.com/office/drawing/2014/main" xmlns="" id="{CF153B4C-DC26-412D-B32B-C7A9EC6E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112">
            <a:off x="2971801" y="3314702"/>
            <a:ext cx="2861072" cy="150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4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376" name="Google Shape;376;p28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fld id="{00000000-1234-1234-1234-123412341234}" type="slidenum">
              <a:rPr lang="it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200"/>
              </a:pPr>
              <a:t>18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pic>
        <p:nvPicPr>
          <p:cNvPr id="379" name="Google Shape;379;p28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8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412801" y="829424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8"/>
          <p:cNvSpPr txBox="1"/>
          <p:nvPr/>
        </p:nvSpPr>
        <p:spPr>
          <a:xfrm>
            <a:off x="84407" y="1250801"/>
            <a:ext cx="8495719" cy="37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algn="just">
              <a:lnSpc>
                <a:spcPct val="115000"/>
              </a:lnSpc>
            </a:pPr>
            <a:r>
              <a:rPr lang="pt-BR" sz="1500" b="1" dirty="0">
                <a:latin typeface="Verdana"/>
                <a:ea typeface="Verdana"/>
                <a:cs typeface="Verdana"/>
                <a:sym typeface="Verdana"/>
              </a:rPr>
              <a:t>Referências do ATPC sobre valores</a:t>
            </a:r>
          </a:p>
          <a:p>
            <a:pPr marL="457189" algn="just">
              <a:lnSpc>
                <a:spcPct val="115000"/>
              </a:lnSpc>
            </a:pPr>
            <a:endParaRPr lang="pt-BR" sz="1500" b="1" dirty="0">
              <a:latin typeface="Verdana"/>
              <a:ea typeface="Verdana"/>
              <a:cs typeface="Verdana"/>
              <a:sym typeface="Verdana"/>
            </a:endParaRPr>
          </a:p>
          <a:p>
            <a:pPr marL="742931" indent="-28574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050" dirty="0">
                <a:ea typeface="Verdana"/>
                <a:cs typeface="Verdana"/>
                <a:sym typeface="Verdana"/>
              </a:rPr>
              <a:t>MENIN, Maria Suzana De Stefano. </a:t>
            </a:r>
            <a:r>
              <a:rPr lang="pt-BR" sz="1050" b="1" dirty="0">
                <a:ea typeface="Verdana"/>
                <a:cs typeface="Verdana"/>
                <a:sym typeface="Verdana"/>
              </a:rPr>
              <a:t>Valores na escola</a:t>
            </a:r>
            <a:r>
              <a:rPr lang="pt-BR" sz="1050" i="1" dirty="0">
                <a:ea typeface="Verdana"/>
                <a:cs typeface="Verdana"/>
                <a:sym typeface="Verdana"/>
              </a:rPr>
              <a:t>. </a:t>
            </a:r>
            <a:r>
              <a:rPr lang="pt-BR" sz="1050" dirty="0">
                <a:ea typeface="Verdana"/>
                <a:cs typeface="Verdana"/>
                <a:sym typeface="Verdana"/>
              </a:rPr>
              <a:t>Educação e Pesquisa, São Paulo, v.28, n.1, p. 91-100, 2002. Universidade do Estado de São Paulo. Disponível em: </a:t>
            </a:r>
            <a:r>
              <a:rPr lang="pt-BR" sz="1050" dirty="0">
                <a:ea typeface="Verdana"/>
                <a:cs typeface="Verdana"/>
                <a:sym typeface="Verdana"/>
                <a:hlinkClick r:id="rId4"/>
              </a:rPr>
              <a:t>http://www.scielo.br/pdf/ep/v28n1/11657.pdf</a:t>
            </a:r>
            <a:r>
              <a:rPr lang="pt-BR" sz="1050" dirty="0">
                <a:ea typeface="Verdana"/>
                <a:cs typeface="Verdana"/>
                <a:sym typeface="Verdana"/>
              </a:rPr>
              <a:t> </a:t>
            </a:r>
          </a:p>
          <a:p>
            <a:pPr marL="742931" indent="-28574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050" dirty="0">
                <a:ea typeface="Verdana"/>
                <a:cs typeface="Verdana"/>
                <a:sym typeface="Verdana"/>
              </a:rPr>
              <a:t>MENIN, Maria Suzana De Stefano; TREVISOL, Maria Teresa C.; MARTINS, Raul Aragão. Educação em valores: em busca de projetos brasileiros em escolas públicas.</a:t>
            </a:r>
            <a:r>
              <a:rPr lang="pt-BR" sz="1050" i="1" dirty="0">
                <a:ea typeface="Verdana"/>
                <a:cs typeface="Verdana"/>
                <a:sym typeface="Verdana"/>
              </a:rPr>
              <a:t> </a:t>
            </a:r>
            <a:r>
              <a:rPr lang="pt-BR" sz="1050" b="1" dirty="0">
                <a:ea typeface="Verdana"/>
                <a:cs typeface="Verdana"/>
                <a:sym typeface="Verdana"/>
              </a:rPr>
              <a:t>PBL 2010 Congresso Internacional</a:t>
            </a:r>
            <a:r>
              <a:rPr lang="pt-BR" sz="1050" dirty="0">
                <a:ea typeface="Verdana"/>
                <a:cs typeface="Verdana"/>
                <a:sym typeface="Verdana"/>
              </a:rPr>
              <a:t>. São Paulo, fevereiro de 2010.  Disponível em: </a:t>
            </a:r>
            <a:r>
              <a:rPr lang="pt-BR" sz="1050" dirty="0">
                <a:ea typeface="Verdana"/>
                <a:cs typeface="Verdana"/>
                <a:sym typeface="Verdana"/>
                <a:hlinkClick r:id="rId5"/>
              </a:rPr>
              <a:t>http://each.uspnet.usp.br/pbl2010/trabs/trabalhos/TC0293-1.pdf</a:t>
            </a:r>
            <a:endParaRPr lang="pt-BR" sz="1050" dirty="0">
              <a:ea typeface="Verdana"/>
              <a:cs typeface="Verdana"/>
              <a:sym typeface="Verdana"/>
            </a:endParaRPr>
          </a:p>
          <a:p>
            <a:pPr marL="742931" indent="-28574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1050" dirty="0">
                <a:ea typeface="Verdana"/>
                <a:cs typeface="Verdana"/>
                <a:sym typeface="Verdana"/>
              </a:rPr>
              <a:t>VINHA, Telma. Escola também é responsável pelo desenvolvimento de valores morais</a:t>
            </a:r>
            <a:r>
              <a:rPr lang="pt-BR" sz="1050" i="1" dirty="0">
                <a:ea typeface="Verdana"/>
                <a:cs typeface="Verdana"/>
                <a:sym typeface="Verdana"/>
              </a:rPr>
              <a:t>.</a:t>
            </a:r>
            <a:r>
              <a:rPr lang="pt-BR" sz="1050" dirty="0">
                <a:ea typeface="Verdana"/>
                <a:cs typeface="Verdana"/>
                <a:sym typeface="Verdana"/>
              </a:rPr>
              <a:t> </a:t>
            </a:r>
            <a:r>
              <a:rPr lang="pt-BR" sz="1050" b="1" dirty="0">
                <a:ea typeface="Verdana"/>
                <a:cs typeface="Verdana"/>
                <a:sym typeface="Verdana"/>
              </a:rPr>
              <a:t>Nova Escola</a:t>
            </a:r>
            <a:r>
              <a:rPr lang="pt-BR" sz="1050" dirty="0">
                <a:ea typeface="Verdana"/>
                <a:cs typeface="Verdana"/>
                <a:sym typeface="Verdana"/>
              </a:rPr>
              <a:t>, 13 de dezembro de 2018 Disponível em: </a:t>
            </a:r>
            <a:r>
              <a:rPr lang="pt-BR" sz="1050" dirty="0">
                <a:ea typeface="Verdana"/>
                <a:cs typeface="Verdana"/>
                <a:sym typeface="Verdana"/>
                <a:hlinkClick r:id="rId6"/>
              </a:rPr>
              <a:t>https://novaescola.org.br/conteudo/14567/escola-tambem-e-responsavel-pelo-desenvolvimento-de-valores-morais</a:t>
            </a:r>
            <a:r>
              <a:rPr lang="pt-BR" sz="1050" dirty="0">
                <a:ea typeface="Verdana"/>
                <a:cs typeface="Verdana"/>
                <a:sym typeface="Verdana"/>
              </a:rPr>
              <a:t> </a:t>
            </a:r>
          </a:p>
          <a:p>
            <a:pPr marL="742931" indent="-285743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t-BR" sz="1500" dirty="0">
              <a:latin typeface="Verdana"/>
              <a:ea typeface="Verdana"/>
              <a:cs typeface="Verdana"/>
              <a:sym typeface="Verdana"/>
            </a:endParaRPr>
          </a:p>
          <a:p>
            <a:pPr marL="742931" indent="-285743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t-BR" sz="1500" dirty="0">
              <a:latin typeface="Verdana"/>
              <a:ea typeface="Verdana"/>
              <a:cs typeface="Verdana"/>
              <a:sym typeface="Verdana"/>
            </a:endParaRPr>
          </a:p>
          <a:p>
            <a:pPr marL="742931" indent="-285743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t-BR" sz="1500" dirty="0">
              <a:latin typeface="Verdana"/>
              <a:ea typeface="Verdana"/>
              <a:cs typeface="Verdana"/>
              <a:sym typeface="Verdana"/>
            </a:endParaRPr>
          </a:p>
          <a:p>
            <a:pPr marL="457189">
              <a:lnSpc>
                <a:spcPct val="115000"/>
              </a:lnSpc>
            </a:pPr>
            <a:endParaRPr lang="pt-BR" sz="1500" dirty="0">
              <a:latin typeface="Verdana"/>
              <a:ea typeface="Verdana"/>
              <a:cs typeface="Verdana"/>
              <a:sym typeface="Verdana"/>
            </a:endParaRPr>
          </a:p>
          <a:p>
            <a:pPr marL="457189" algn="just">
              <a:lnSpc>
                <a:spcPct val="115000"/>
              </a:lnSpc>
            </a:pPr>
            <a:endParaRPr lang="pt-BR" sz="1500" dirty="0">
              <a:latin typeface="Verdana"/>
              <a:ea typeface="Verdana"/>
              <a:cs typeface="Verdana"/>
              <a:sym typeface="Verdana"/>
            </a:endParaRPr>
          </a:p>
          <a:p>
            <a:pPr marL="457189" algn="just">
              <a:lnSpc>
                <a:spcPct val="115000"/>
              </a:lnSpc>
            </a:pPr>
            <a:endParaRPr sz="1500" dirty="0">
              <a:solidFill>
                <a:srgbClr val="CC00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Imagem 12" descr="C:\Users\michele.gervasio\Desktop\logo_convivasp_prop2.jpg">
            <a:extLst>
              <a:ext uri="{FF2B5EF4-FFF2-40B4-BE49-F238E27FC236}">
                <a16:creationId xmlns:a16="http://schemas.microsoft.com/office/drawing/2014/main" xmlns="" id="{5335A157-7881-4714-BF96-F4CAA877E0EA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8101643" y="151809"/>
            <a:ext cx="956964" cy="833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Google Shape;381;p28">
            <a:extLst>
              <a:ext uri="{FF2B5EF4-FFF2-40B4-BE49-F238E27FC236}">
                <a16:creationId xmlns:a16="http://schemas.microsoft.com/office/drawing/2014/main" xmlns="" id="{AFAA86EB-10AA-E140-9D76-9A563E108E79}"/>
              </a:ext>
            </a:extLst>
          </p:cNvPr>
          <p:cNvSpPr txBox="1"/>
          <p:nvPr/>
        </p:nvSpPr>
        <p:spPr>
          <a:xfrm>
            <a:off x="1535123" y="387191"/>
            <a:ext cx="66603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pt-BR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PERCURSO FORMATIVO - CONVIVA SP</a:t>
            </a:r>
          </a:p>
        </p:txBody>
      </p:sp>
    </p:spTree>
    <p:extLst>
      <p:ext uri="{BB962C8B-B14F-4D97-AF65-F5344CB8AC3E}">
        <p14:creationId xmlns:p14="http://schemas.microsoft.com/office/powerpoint/2010/main" val="179493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0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3">
            <a:alphaModFix amt="10000"/>
          </a:blip>
          <a:srcRect t="5089" b="1051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solidFill>
            <a:srgbClr val="CC0066"/>
          </a:solidFill>
          <a:ln>
            <a:noFill/>
          </a:ln>
        </p:spPr>
      </p:pic>
      <p:sp>
        <p:nvSpPr>
          <p:cNvPr id="407" name="Google Shape;407;p30"/>
          <p:cNvSpPr txBox="1"/>
          <p:nvPr/>
        </p:nvSpPr>
        <p:spPr>
          <a:xfrm>
            <a:off x="2190747" y="3156525"/>
            <a:ext cx="53340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t" sz="2000" b="1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OBRIGADO</a:t>
            </a:r>
            <a:endParaRPr sz="2000" b="0" i="0" u="none" strike="noStrike" cap="none" dirty="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08" name="Google Shape;408;p30"/>
          <p:cNvCxnSpPr/>
          <p:nvPr/>
        </p:nvCxnSpPr>
        <p:spPr>
          <a:xfrm>
            <a:off x="2190750" y="3268575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28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8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0" y="-2320"/>
            <a:ext cx="3238500" cy="1228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55" y="1140372"/>
            <a:ext cx="4163006" cy="367716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92698"/>
            <a:ext cx="1331942" cy="8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1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1224D1-9501-4CE8-BB6F-95AEDB62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372" y="700206"/>
            <a:ext cx="6971602" cy="572700"/>
          </a:xfrm>
        </p:spPr>
        <p:txBody>
          <a:bodyPr/>
          <a:lstStyle/>
          <a:p>
            <a:r>
              <a:rPr lang="pt-BR" dirty="0"/>
              <a:t>Olá pessoal,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3EAE6E6-03FB-4F17-AE09-C3679EE3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850065"/>
            <a:ext cx="6620728" cy="271881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800" dirty="0"/>
              <a:t>Esse material foi construído em parceria com o GEPEM – Grupo de Estudos e Pesquisas em Educação Moral. </a:t>
            </a:r>
          </a:p>
        </p:txBody>
      </p:sp>
      <p:pic>
        <p:nvPicPr>
          <p:cNvPr id="5" name="Google Shape;97;p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FA8C22BC-66AB-4CBC-92F8-9DC741A90D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7665" y="3733275"/>
            <a:ext cx="2095500" cy="96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25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186" name="Google Shape;186;p42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pic>
        <p:nvPicPr>
          <p:cNvPr id="187" name="Google Shape;187;p4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412801" y="829424"/>
            <a:ext cx="903119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2" descr="C:\Users\michele.gervasio\Desktop\logo_convivasp_prop2.jpg"/>
          <p:cNvPicPr preferRelativeResize="0"/>
          <p:nvPr/>
        </p:nvPicPr>
        <p:blipFill rotWithShape="1">
          <a:blip r:embed="rId4">
            <a:alphaModFix/>
          </a:blip>
          <a:srcRect r="63313"/>
          <a:stretch/>
        </p:blipFill>
        <p:spPr>
          <a:xfrm>
            <a:off x="8101644" y="69090"/>
            <a:ext cx="956963" cy="833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9E962-C7AF-B649-8DE1-27AF2908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445025"/>
            <a:ext cx="6691943" cy="572700"/>
          </a:xfrm>
        </p:spPr>
        <p:txBody>
          <a:bodyPr/>
          <a:lstStyle/>
          <a:p>
            <a:r>
              <a:rPr lang="pt-BR" sz="2400" b="1" dirty="0">
                <a:solidFill>
                  <a:srgbClr val="CC0066"/>
                </a:solidFill>
                <a:latin typeface="Verdana"/>
                <a:ea typeface="Verdana"/>
                <a:cs typeface="Verdana"/>
              </a:rPr>
              <a:t>Uma provocação inicial...</a:t>
            </a:r>
            <a:endParaRPr lang="x-none" sz="2400" b="1" dirty="0">
              <a:solidFill>
                <a:srgbClr val="CC0066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EE93D0-6E10-CD45-AEED-EA5AFEA90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7" indent="0">
              <a:buNone/>
            </a:pPr>
            <a:r>
              <a:rPr lang="pt-BR" dirty="0">
                <a:solidFill>
                  <a:schemeClr val="tx1"/>
                </a:solidFill>
              </a:rPr>
              <a:t>1- Pense no que você valoriza... Escreva cinco coisas que você investe muito seu tempo, sua energia, e que você acredita que seja muito importante para você a ponto de você ser admirado por isso. </a:t>
            </a:r>
          </a:p>
          <a:p>
            <a:pPr marL="114297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297" indent="0">
              <a:buNone/>
            </a:pPr>
            <a:r>
              <a:rPr lang="pt-BR" dirty="0">
                <a:solidFill>
                  <a:schemeClr val="tx1"/>
                </a:solidFill>
              </a:rPr>
              <a:t>2- Agora, reescreva essas cinco coisas em uma ordem fazendo com que aquilo que é mais importante esteja em primeiro lugar.</a:t>
            </a:r>
          </a:p>
          <a:p>
            <a:pPr marL="114297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297" indent="0">
              <a:buNone/>
            </a:pPr>
            <a:r>
              <a:rPr lang="pt-BR" dirty="0">
                <a:solidFill>
                  <a:schemeClr val="tx1"/>
                </a:solidFill>
              </a:rPr>
              <a:t>3- Desses valores que estão em primeiro lugar, quais deles envolvem a você (EU) e mais alguma pessoa (OUTRO)? </a:t>
            </a:r>
          </a:p>
          <a:p>
            <a:pPr marL="114297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x-none" dirty="0"/>
          </a:p>
        </p:txBody>
      </p:sp>
      <p:pic>
        <p:nvPicPr>
          <p:cNvPr id="9" name="Google Shape;403;p12" descr="image001">
            <a:extLst>
              <a:ext uri="{FF2B5EF4-FFF2-40B4-BE49-F238E27FC236}">
                <a16:creationId xmlns:a16="http://schemas.microsoft.com/office/drawing/2014/main" xmlns="" id="{C5E54B2C-DB10-1C43-A31E-45439BA312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66332"/>
          <a:stretch/>
        </p:blipFill>
        <p:spPr>
          <a:xfrm>
            <a:off x="1" y="4332787"/>
            <a:ext cx="638175" cy="657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83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409700" y="893627"/>
            <a:ext cx="6007992" cy="125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 sz="1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4- Agora observe e responda: o</a:t>
            </a:r>
            <a:r>
              <a:rPr lang="pt-BR" sz="16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que esta tirinha nos mostra?</a:t>
            </a:r>
            <a:endParaRPr sz="1600" b="1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Imagem 11" descr="C:\Users\michele.gervasio\Desktop\logo_convivasp_prop2.jpg">
            <a:extLst>
              <a:ext uri="{FF2B5EF4-FFF2-40B4-BE49-F238E27FC236}">
                <a16:creationId xmlns:a16="http://schemas.microsoft.com/office/drawing/2014/main" xmlns="" id="{50209292-0681-4E20-857E-29A65D625F3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8175017" y="151809"/>
            <a:ext cx="956964" cy="833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6A23D6F-B494-44EA-8355-2909E53C66B2}"/>
              </a:ext>
            </a:extLst>
          </p:cNvPr>
          <p:cNvSpPr/>
          <p:nvPr/>
        </p:nvSpPr>
        <p:spPr>
          <a:xfrm>
            <a:off x="4088913" y="4555554"/>
            <a:ext cx="47027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hlinkClick r:id="rId5"/>
              </a:rPr>
              <a:t>http://filosofandoeestudando.blogspot.com/2019/02/etica-e-moral-o-problema-da-acao-e-dos.html</a:t>
            </a:r>
            <a:endParaRPr lang="pt-BR" sz="8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2D21DF8-9857-2541-AB42-BA9B4CFB9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00" y="1792896"/>
            <a:ext cx="8236608" cy="2631911"/>
          </a:xfrm>
          <a:prstGeom prst="rect">
            <a:avLst/>
          </a:prstGeom>
        </p:spPr>
      </p:pic>
      <p:sp>
        <p:nvSpPr>
          <p:cNvPr id="13" name="Google Shape;135;p17">
            <a:extLst>
              <a:ext uri="{FF2B5EF4-FFF2-40B4-BE49-F238E27FC236}">
                <a16:creationId xmlns:a16="http://schemas.microsoft.com/office/drawing/2014/main" xmlns="" id="{5F239013-B618-8A44-920F-F5A5D4CE99E3}"/>
              </a:ext>
            </a:extLst>
          </p:cNvPr>
          <p:cNvSpPr txBox="1"/>
          <p:nvPr/>
        </p:nvSpPr>
        <p:spPr>
          <a:xfrm>
            <a:off x="1655558" y="248741"/>
            <a:ext cx="6273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pt-BR" sz="1600" b="1" i="0" u="none" strike="noStrike" cap="none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PERCURSO FORMATIVO - </a:t>
            </a:r>
            <a:r>
              <a:rPr lang="it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CONVIVA SP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dirty="0">
              <a:solidFill>
                <a:srgbClr val="CC00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 sz="1600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 b="1" i="0" u="none" strike="noStrike" cap="none" dirty="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2031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4985BB-89DD-4800-B57B-DFB852CB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71" y="1108677"/>
            <a:ext cx="8520600" cy="572700"/>
          </a:xfrm>
        </p:spPr>
        <p:txBody>
          <a:bodyPr/>
          <a:lstStyle/>
          <a:p>
            <a:r>
              <a:rPr lang="pt-BR" sz="2400" dirty="0"/>
              <a:t>Bom, o que a gente precisa entender: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CA5F064-7140-4AA6-899E-6B256C211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061" y="1681377"/>
            <a:ext cx="8520600" cy="3336672"/>
          </a:xfrm>
        </p:spPr>
        <p:txBody>
          <a:bodyPr/>
          <a:lstStyle/>
          <a:p>
            <a:pPr marL="114300" indent="0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Existem valores AMORAIS, IMORAIS, MORAIS... </a:t>
            </a:r>
          </a:p>
          <a:p>
            <a:pPr marL="114300" indent="0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temos colocado como primeiro lugar em nossa vida, são valores morais? </a:t>
            </a:r>
          </a:p>
          <a:p>
            <a:pPr marL="114300" indent="0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Temos, como humanidade, conseguido preservar valores morais que já foram historicamente construídos como “marcos civilizatórios”? Por exemplo: 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do entregador de Valinhos que foi menosprezado por sua cor de pele, por sua profissão, por sua posição social. </a:t>
            </a:r>
          </a:p>
          <a:p>
            <a:pPr marL="114300" indent="0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outras situações parecidas têm sido comuns neste momento? </a:t>
            </a:r>
          </a:p>
        </p:txBody>
      </p:sp>
      <p:sp>
        <p:nvSpPr>
          <p:cNvPr id="4" name="Google Shape;135;p17">
            <a:extLst>
              <a:ext uri="{FF2B5EF4-FFF2-40B4-BE49-F238E27FC236}">
                <a16:creationId xmlns:a16="http://schemas.microsoft.com/office/drawing/2014/main" xmlns="" id="{62621DCF-B72B-1041-895F-C5AB079266AD}"/>
              </a:ext>
            </a:extLst>
          </p:cNvPr>
          <p:cNvSpPr txBox="1"/>
          <p:nvPr/>
        </p:nvSpPr>
        <p:spPr>
          <a:xfrm>
            <a:off x="1435200" y="263825"/>
            <a:ext cx="6273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pt-BR" sz="1600" b="1" i="0" u="none" strike="noStrike" cap="none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PERCURSO FORMATIVO - </a:t>
            </a:r>
            <a:r>
              <a:rPr lang="it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CONVIVA SP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dirty="0">
              <a:solidFill>
                <a:srgbClr val="CC00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 sz="1600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 b="1" i="0" u="none" strike="noStrike" cap="none" dirty="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5669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5329A6-BDFA-48A4-B80A-E76B87C3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88" y="2130414"/>
            <a:ext cx="7795237" cy="110343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CC0066"/>
                </a:solidFill>
                <a:latin typeface="Verdana"/>
                <a:ea typeface="Verdana"/>
                <a:cs typeface="Verdana"/>
              </a:rPr>
              <a:t>Mas, de quem é a responsabilidade pela educação em valores? </a:t>
            </a:r>
          </a:p>
        </p:txBody>
      </p:sp>
    </p:spTree>
    <p:extLst>
      <p:ext uri="{BB962C8B-B14F-4D97-AF65-F5344CB8AC3E}">
        <p14:creationId xmlns:p14="http://schemas.microsoft.com/office/powerpoint/2010/main" val="241342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405250" y="261075"/>
            <a:ext cx="6273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it" sz="1600" b="1" i="0" u="none" strike="noStrike" cap="none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PERCURSO FORMATIVO - </a:t>
            </a:r>
            <a:r>
              <a:rPr lang="it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CONVIVA SP</a:t>
            </a:r>
            <a:r>
              <a:rPr lang="it" sz="1600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 b="1" i="0" u="none" strike="noStrike" cap="none" dirty="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Imagem 11" descr="C:\Users\michele.gervasio\Desktop\logo_convivasp_prop2.jpg">
            <a:extLst>
              <a:ext uri="{FF2B5EF4-FFF2-40B4-BE49-F238E27FC236}">
                <a16:creationId xmlns:a16="http://schemas.microsoft.com/office/drawing/2014/main" xmlns="" id="{50209292-0681-4E20-857E-29A65D625F3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8175017" y="151809"/>
            <a:ext cx="956964" cy="833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CBA880A-A9AB-4219-B540-AEA2BD4481E8}"/>
              </a:ext>
            </a:extLst>
          </p:cNvPr>
          <p:cNvSpPr/>
          <p:nvPr/>
        </p:nvSpPr>
        <p:spPr>
          <a:xfrm>
            <a:off x="2714252" y="4654407"/>
            <a:ext cx="33183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hlinkClick r:id="rId5"/>
              </a:rPr>
              <a:t>http://falandodesaberes.blogspot.com/2018/04/familia-e-escola.html</a:t>
            </a:r>
            <a:r>
              <a:rPr lang="pt-BR" sz="800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2A1337D-548B-43D4-A146-EA03A6C8F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623" y="1261238"/>
            <a:ext cx="3063052" cy="330487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6BAC85F-D2BF-4B51-A71F-06D51B929F25}"/>
              </a:ext>
            </a:extLst>
          </p:cNvPr>
          <p:cNvSpPr txBox="1"/>
          <p:nvPr/>
        </p:nvSpPr>
        <p:spPr>
          <a:xfrm>
            <a:off x="3136560" y="867556"/>
            <a:ext cx="2473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Vocês concordam com isso?</a:t>
            </a:r>
          </a:p>
        </p:txBody>
      </p:sp>
    </p:spTree>
    <p:extLst>
      <p:ext uri="{BB962C8B-B14F-4D97-AF65-F5344CB8AC3E}">
        <p14:creationId xmlns:p14="http://schemas.microsoft.com/office/powerpoint/2010/main" val="386447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405250" y="261075"/>
            <a:ext cx="6273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it" sz="1600" b="1" i="0" u="none" strike="noStrike" cap="none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PERCURSO FORMATIVO - </a:t>
            </a:r>
            <a:r>
              <a:rPr lang="it" sz="1600" b="1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CONVIVA SP</a:t>
            </a:r>
            <a:r>
              <a:rPr lang="it" sz="1600" dirty="0">
                <a:solidFill>
                  <a:srgbClr val="CC006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 b="1" i="0" u="none" strike="noStrike" cap="none" dirty="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Imagem 11" descr="C:\Users\michele.gervasio\Desktop\logo_convivasp_prop2.jpg">
            <a:extLst>
              <a:ext uri="{FF2B5EF4-FFF2-40B4-BE49-F238E27FC236}">
                <a16:creationId xmlns:a16="http://schemas.microsoft.com/office/drawing/2014/main" xmlns="" id="{50209292-0681-4E20-857E-29A65D625F3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4"/>
          <a:stretch/>
        </p:blipFill>
        <p:spPr bwMode="auto">
          <a:xfrm>
            <a:off x="8175017" y="151809"/>
            <a:ext cx="956964" cy="833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6B40B4E-6AF0-4173-8DB9-3339AA645AA7}"/>
              </a:ext>
            </a:extLst>
          </p:cNvPr>
          <p:cNvSpPr txBox="1"/>
          <p:nvPr/>
        </p:nvSpPr>
        <p:spPr>
          <a:xfrm>
            <a:off x="733976" y="1220902"/>
            <a:ext cx="767604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formação dos valores é maior do que o tempo que se passa com a família. 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Na escola, a convivência com “outras pessoas” que pensam e sentem de maneira diferente amplia o universo dos valores, considerando que quando estamos com outras pessoas, esses valores precisam ser vivenciados. 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Além disso, na escola, a convivência se dá com PARES, o que nem sempre é possível nas famílias.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41020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1064</Words>
  <Application>Microsoft Office PowerPoint</Application>
  <PresentationFormat>Apresentação na tela (16:9)</PresentationFormat>
  <Paragraphs>113</Paragraphs>
  <Slides>19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Simple Light</vt:lpstr>
      <vt:lpstr>Tema do Office</vt:lpstr>
      <vt:lpstr>Apresentação do PowerPoint</vt:lpstr>
      <vt:lpstr>Apresentação do PowerPoint</vt:lpstr>
      <vt:lpstr>Olá pessoal, </vt:lpstr>
      <vt:lpstr>Uma provocação inicial...</vt:lpstr>
      <vt:lpstr>Apresentação do PowerPoint</vt:lpstr>
      <vt:lpstr>Bom, o que a gente precisa entender:</vt:lpstr>
      <vt:lpstr>Mas, de quem é a responsabilidade pela educação em valores? </vt:lpstr>
      <vt:lpstr>Apresentação do PowerPoint</vt:lpstr>
      <vt:lpstr>Apresentação do PowerPoint</vt:lpstr>
      <vt:lpstr>E, além disso e POR TUDO ISSO: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Tarefa da escola: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Michele Gervasio Nepomuceno</dc:creator>
  <cp:lastModifiedBy>David</cp:lastModifiedBy>
  <cp:revision>112</cp:revision>
  <dcterms:modified xsi:type="dcterms:W3CDTF">2021-04-05T16:13:43Z</dcterms:modified>
</cp:coreProperties>
</file>